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Avallon Caps" charset="1" panose="00000000000000000000"/>
      <p:regular r:id="rId17"/>
    </p:embeddedFont>
    <p:embeddedFont>
      <p:font typeface="Archivo Narrow Bold" charset="1" panose="020B0806020202020B04"/>
      <p:regular r:id="rId18"/>
    </p:embeddedFont>
    <p:embeddedFont>
      <p:font typeface="Archivo Narrow" charset="1" panose="020B0506020202020B04"/>
      <p:regular r:id="rId19"/>
    </p:embeddedFont>
    <p:embeddedFont>
      <p:font typeface="More Sugar" charset="1" panose="00000000000000000000"/>
      <p:regular r:id="rId20"/>
    </p:embeddedFont>
    <p:embeddedFont>
      <p:font typeface="Waterlily" charset="1" panose="00000500000000000000"/>
      <p:regular r:id="rId21"/>
    </p:embeddedFont>
    <p:embeddedFont>
      <p:font typeface="Agrandir Bold" charset="1" panose="00000800000000000000"/>
      <p:regular r:id="rId22"/>
    </p:embeddedFont>
    <p:embeddedFont>
      <p:font typeface="Poppins Bold" charset="1" panose="00000800000000000000"/>
      <p:regular r:id="rId23"/>
    </p:embeddedFont>
    <p:embeddedFont>
      <p:font typeface="Poppins Italics" charset="1" panose="00000500000000000000"/>
      <p:regular r:id="rId24"/>
    </p:embeddedFont>
    <p:embeddedFont>
      <p:font typeface="Poppins" charset="1" panose="00000500000000000000"/>
      <p:regular r:id="rId25"/>
    </p:embeddedFont>
    <p:embeddedFont>
      <p:font typeface="Le Petit Cochon" charset="1" panose="00000500000000000000"/>
      <p:regular r:id="rId26"/>
    </p:embeddedFont>
    <p:embeddedFont>
      <p:font typeface="Playlist Script" charset="1" panose="000000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10.png" Type="http://schemas.openxmlformats.org/officeDocument/2006/relationships/image"/><Relationship Id="rId6" Target="../media/image14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11.png" Type="http://schemas.openxmlformats.org/officeDocument/2006/relationships/image"/><Relationship Id="rId7" Target="../media/image2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14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4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10.png" Type="http://schemas.openxmlformats.org/officeDocument/2006/relationships/image"/><Relationship Id="rId6" Target="../media/image14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10.png" Type="http://schemas.openxmlformats.org/officeDocument/2006/relationships/image"/><Relationship Id="rId6" Target="../media/image1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1FA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53628" y="679945"/>
            <a:ext cx="8927111" cy="8927111"/>
          </a:xfrm>
          <a:custGeom>
            <a:avLst/>
            <a:gdLst/>
            <a:ahLst/>
            <a:cxnLst/>
            <a:rect r="r" b="b" t="t" l="l"/>
            <a:pathLst>
              <a:path h="8927111" w="8927111">
                <a:moveTo>
                  <a:pt x="0" y="0"/>
                </a:moveTo>
                <a:lnTo>
                  <a:pt x="8927111" y="0"/>
                </a:lnTo>
                <a:lnTo>
                  <a:pt x="8927111" y="8927110"/>
                </a:lnTo>
                <a:lnTo>
                  <a:pt x="0" y="8927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05613" y="-151053"/>
            <a:ext cx="10379890" cy="10589106"/>
          </a:xfrm>
          <a:custGeom>
            <a:avLst/>
            <a:gdLst/>
            <a:ahLst/>
            <a:cxnLst/>
            <a:rect r="r" b="b" t="t" l="l"/>
            <a:pathLst>
              <a:path h="10589106" w="10379890">
                <a:moveTo>
                  <a:pt x="0" y="0"/>
                </a:moveTo>
                <a:lnTo>
                  <a:pt x="10379890" y="0"/>
                </a:lnTo>
                <a:lnTo>
                  <a:pt x="10379890" y="10589106"/>
                </a:lnTo>
                <a:lnTo>
                  <a:pt x="0" y="10589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015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482003" y="-3234716"/>
            <a:ext cx="8693084" cy="869308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F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384558" y="1734203"/>
            <a:ext cx="3338140" cy="4503393"/>
          </a:xfrm>
          <a:custGeom>
            <a:avLst/>
            <a:gdLst/>
            <a:ahLst/>
            <a:cxnLst/>
            <a:rect r="r" b="b" t="t" l="l"/>
            <a:pathLst>
              <a:path h="4503393" w="3338140">
                <a:moveTo>
                  <a:pt x="0" y="0"/>
                </a:moveTo>
                <a:lnTo>
                  <a:pt x="3338141" y="0"/>
                </a:lnTo>
                <a:lnTo>
                  <a:pt x="3338141" y="4503393"/>
                </a:lnTo>
                <a:lnTo>
                  <a:pt x="0" y="45033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796814" y="2919742"/>
            <a:ext cx="3832794" cy="3317854"/>
          </a:xfrm>
          <a:custGeom>
            <a:avLst/>
            <a:gdLst/>
            <a:ahLst/>
            <a:cxnLst/>
            <a:rect r="r" b="b" t="t" l="l"/>
            <a:pathLst>
              <a:path h="3317854" w="3832794">
                <a:moveTo>
                  <a:pt x="0" y="0"/>
                </a:moveTo>
                <a:lnTo>
                  <a:pt x="3832794" y="0"/>
                </a:lnTo>
                <a:lnTo>
                  <a:pt x="3832794" y="3317854"/>
                </a:lnTo>
                <a:lnTo>
                  <a:pt x="0" y="33178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-45359"/>
            <a:ext cx="2390159" cy="2148117"/>
          </a:xfrm>
          <a:custGeom>
            <a:avLst/>
            <a:gdLst/>
            <a:ahLst/>
            <a:cxnLst/>
            <a:rect r="r" b="b" t="t" l="l"/>
            <a:pathLst>
              <a:path h="2148117" w="2390159">
                <a:moveTo>
                  <a:pt x="0" y="0"/>
                </a:moveTo>
                <a:lnTo>
                  <a:pt x="2390159" y="0"/>
                </a:lnTo>
                <a:lnTo>
                  <a:pt x="2390159" y="2148118"/>
                </a:lnTo>
                <a:lnTo>
                  <a:pt x="0" y="21481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4558" y="1122551"/>
            <a:ext cx="15323859" cy="8153523"/>
          </a:xfrm>
          <a:custGeom>
            <a:avLst/>
            <a:gdLst/>
            <a:ahLst/>
            <a:cxnLst/>
            <a:rect r="r" b="b" t="t" l="l"/>
            <a:pathLst>
              <a:path h="8153523" w="15323859">
                <a:moveTo>
                  <a:pt x="0" y="0"/>
                </a:moveTo>
                <a:lnTo>
                  <a:pt x="15323859" y="0"/>
                </a:lnTo>
                <a:lnTo>
                  <a:pt x="15323859" y="8153523"/>
                </a:lnTo>
                <a:lnTo>
                  <a:pt x="0" y="81535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16000"/>
            </a:blip>
            <a:stretch>
              <a:fillRect l="0" t="-25251" r="0" b="-25251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084355" y="-24697"/>
            <a:ext cx="11203645" cy="691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18"/>
              </a:lnSpc>
            </a:pPr>
            <a:r>
              <a:rPr lang="en-US" sz="13084" spc="-575">
                <a:solidFill>
                  <a:srgbClr val="000000"/>
                </a:solidFill>
                <a:latin typeface="Avallon Caps"/>
                <a:ea typeface="Avallon Caps"/>
                <a:cs typeface="Avallon Caps"/>
                <a:sym typeface="Avallon Caps"/>
              </a:rPr>
              <a:t>MCDONALD’S SALES           DASHBOARD</a:t>
            </a:r>
          </a:p>
          <a:p>
            <a:pPr algn="ctr">
              <a:lnSpc>
                <a:spcPts val="18318"/>
              </a:lnSpc>
            </a:pPr>
            <a:r>
              <a:rPr lang="en-US" sz="13084" spc="-575">
                <a:solidFill>
                  <a:srgbClr val="000000"/>
                </a:solidFill>
                <a:latin typeface="Avallon Caps"/>
                <a:ea typeface="Avallon Caps"/>
                <a:cs typeface="Avallon Caps"/>
                <a:sym typeface="Avallon Caps"/>
              </a:rPr>
              <a:t> PROJECT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97978" y="8414373"/>
            <a:ext cx="5866990" cy="1497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14"/>
              </a:lnSpc>
            </a:pPr>
            <a:r>
              <a:rPr lang="en-US" sz="8582">
                <a:solidFill>
                  <a:srgbClr val="000000"/>
                </a:solidFill>
                <a:latin typeface="Avallon Caps"/>
                <a:ea typeface="Avallon Caps"/>
                <a:cs typeface="Avallon Caps"/>
                <a:sym typeface="Avallon Caps"/>
              </a:rPr>
              <a:t>By Parul Kokcha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1FA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59110" y="-302106"/>
            <a:ext cx="10589106" cy="10589106"/>
          </a:xfrm>
          <a:custGeom>
            <a:avLst/>
            <a:gdLst/>
            <a:ahLst/>
            <a:cxnLst/>
            <a:rect r="r" b="b" t="t" l="l"/>
            <a:pathLst>
              <a:path h="10589106" w="10589106">
                <a:moveTo>
                  <a:pt x="0" y="0"/>
                </a:moveTo>
                <a:lnTo>
                  <a:pt x="10589106" y="0"/>
                </a:lnTo>
                <a:lnTo>
                  <a:pt x="10589106" y="10589106"/>
                </a:lnTo>
                <a:lnTo>
                  <a:pt x="0" y="10589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05613" y="-151053"/>
            <a:ext cx="10379890" cy="10589106"/>
          </a:xfrm>
          <a:custGeom>
            <a:avLst/>
            <a:gdLst/>
            <a:ahLst/>
            <a:cxnLst/>
            <a:rect r="r" b="b" t="t" l="l"/>
            <a:pathLst>
              <a:path h="10589106" w="10379890">
                <a:moveTo>
                  <a:pt x="0" y="0"/>
                </a:moveTo>
                <a:lnTo>
                  <a:pt x="10379890" y="0"/>
                </a:lnTo>
                <a:lnTo>
                  <a:pt x="10379890" y="10589106"/>
                </a:lnTo>
                <a:lnTo>
                  <a:pt x="0" y="10589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015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508955" y="25214"/>
            <a:ext cx="13649813" cy="2045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62"/>
              </a:lnSpc>
            </a:pPr>
            <a:r>
              <a:rPr lang="en-US" sz="11973" spc="-526">
                <a:solidFill>
                  <a:srgbClr val="000000"/>
                </a:solidFill>
                <a:latin typeface="Le Petit Cochon"/>
                <a:ea typeface="Le Petit Cochon"/>
                <a:cs typeface="Le Petit Cochon"/>
                <a:sym typeface="Le Petit Cochon"/>
              </a:rPr>
              <a:t>EXECUTIVE SUMMARY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6333250" y="2276334"/>
            <a:ext cx="2199452" cy="219945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F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367348" y="2646656"/>
            <a:ext cx="2546308" cy="2204208"/>
          </a:xfrm>
          <a:custGeom>
            <a:avLst/>
            <a:gdLst/>
            <a:ahLst/>
            <a:cxnLst/>
            <a:rect r="r" b="b" t="t" l="l"/>
            <a:pathLst>
              <a:path h="2204208" w="2546308">
                <a:moveTo>
                  <a:pt x="0" y="0"/>
                </a:moveTo>
                <a:lnTo>
                  <a:pt x="2546308" y="0"/>
                </a:lnTo>
                <a:lnTo>
                  <a:pt x="2546308" y="2204209"/>
                </a:lnTo>
                <a:lnTo>
                  <a:pt x="0" y="22042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145263" y="5143500"/>
            <a:ext cx="2199452" cy="219945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F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46839" y="5858490"/>
            <a:ext cx="2490325" cy="2132341"/>
          </a:xfrm>
          <a:custGeom>
            <a:avLst/>
            <a:gdLst/>
            <a:ahLst/>
            <a:cxnLst/>
            <a:rect r="r" b="b" t="t" l="l"/>
            <a:pathLst>
              <a:path h="2132341" w="2490325">
                <a:moveTo>
                  <a:pt x="0" y="0"/>
                </a:moveTo>
                <a:lnTo>
                  <a:pt x="2490326" y="0"/>
                </a:lnTo>
                <a:lnTo>
                  <a:pt x="2490326" y="2132341"/>
                </a:lnTo>
                <a:lnTo>
                  <a:pt x="0" y="21323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6229123" y="7342952"/>
            <a:ext cx="1128373" cy="1128373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F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6319412" y="7268711"/>
            <a:ext cx="947795" cy="1221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38"/>
              </a:lnSpc>
            </a:pPr>
            <a:r>
              <a:rPr lang="en-US" sz="6724" b="true">
                <a:solidFill>
                  <a:srgbClr val="EB5C1F"/>
                </a:solidFill>
                <a:latin typeface="Agrandir Bold"/>
                <a:ea typeface="Agrandir Bold"/>
                <a:cs typeface="Agrandir Bold"/>
                <a:sym typeface="Agrandir Bold"/>
              </a:rPr>
              <a:t>&gt;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50062" y="1975331"/>
            <a:ext cx="14383187" cy="7735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6"/>
              </a:lnSpc>
              <a:spcBef>
                <a:spcPct val="0"/>
              </a:spcBef>
            </a:pPr>
            <a:r>
              <a:rPr lang="en-US" sz="2947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Here's a summary of the key insights from McDonald's sales dashboard</a:t>
            </a:r>
            <a:r>
              <a:rPr lang="en-US" sz="294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:-</a:t>
            </a:r>
          </a:p>
          <a:p>
            <a:pPr algn="ctr">
              <a:lnSpc>
                <a:spcPts val="4126"/>
              </a:lnSpc>
              <a:spcBef>
                <a:spcPct val="0"/>
              </a:spcBef>
            </a:pPr>
            <a:r>
              <a:rPr lang="en-US" b="true" sz="294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Order Volume Analysis:-</a:t>
            </a:r>
          </a:p>
          <a:p>
            <a:pPr algn="ctr">
              <a:lnSpc>
                <a:spcPts val="4126"/>
              </a:lnSpc>
              <a:spcBef>
                <a:spcPct val="0"/>
              </a:spcBef>
            </a:pPr>
            <a:r>
              <a:rPr lang="en-US" sz="2947">
                <a:solidFill>
                  <a:srgbClr val="000000"/>
                </a:solidFill>
                <a:latin typeface="Le Petit Cochon"/>
                <a:ea typeface="Le Petit Cochon"/>
                <a:cs typeface="Le Petit Cochon"/>
                <a:sym typeface="Le Petit Cochon"/>
              </a:rPr>
              <a:t>Peak Sales Hours:</a:t>
            </a:r>
          </a:p>
          <a:p>
            <a:pPr algn="ctr">
              <a:lnSpc>
                <a:spcPts val="4126"/>
              </a:lnSpc>
              <a:spcBef>
                <a:spcPct val="0"/>
              </a:spcBef>
            </a:pPr>
            <a:r>
              <a:rPr lang="en-US" sz="294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-Lunch Rush (12 PM - 2 PM) and Dinner Rush (6 PM - 8 PM)</a:t>
            </a:r>
          </a:p>
          <a:p>
            <a:pPr algn="ctr">
              <a:lnSpc>
                <a:spcPts val="4126"/>
              </a:lnSpc>
              <a:spcBef>
                <a:spcPct val="0"/>
              </a:spcBef>
            </a:pPr>
            <a:r>
              <a:rPr lang="en-US" sz="294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-Lowest orders occur early morning and late night.</a:t>
            </a:r>
          </a:p>
          <a:p>
            <a:pPr algn="ctr">
              <a:lnSpc>
                <a:spcPts val="4126"/>
              </a:lnSpc>
              <a:spcBef>
                <a:spcPct val="0"/>
              </a:spcBef>
            </a:pPr>
            <a:r>
              <a:rPr lang="en-US" sz="2947">
                <a:solidFill>
                  <a:srgbClr val="000000"/>
                </a:solidFill>
                <a:latin typeface="Le Petit Cochon"/>
                <a:ea typeface="Le Petit Cochon"/>
                <a:cs typeface="Le Petit Cochon"/>
                <a:sym typeface="Le Petit Cochon"/>
              </a:rPr>
              <a:t>Sales by Days of the Week:</a:t>
            </a:r>
          </a:p>
          <a:p>
            <a:pPr algn="ctr">
              <a:lnSpc>
                <a:spcPts val="4126"/>
              </a:lnSpc>
              <a:spcBef>
                <a:spcPct val="0"/>
              </a:spcBef>
            </a:pPr>
            <a:r>
              <a:rPr lang="en-US" sz="294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-85% of total sales occur on weekdays, while only 15% on weekends.</a:t>
            </a:r>
          </a:p>
          <a:p>
            <a:pPr algn="ctr">
              <a:lnSpc>
                <a:spcPts val="4126"/>
              </a:lnSpc>
              <a:spcBef>
                <a:spcPct val="0"/>
              </a:spcBef>
            </a:pPr>
            <a:r>
              <a:rPr lang="en-US" sz="294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-Monday and Tuesday see higher sales in specific periods, while Saturday and Sunday sales tend to drop.</a:t>
            </a:r>
          </a:p>
          <a:p>
            <a:pPr algn="ctr">
              <a:lnSpc>
                <a:spcPts val="4126"/>
              </a:lnSpc>
              <a:spcBef>
                <a:spcPct val="0"/>
              </a:spcBef>
            </a:pPr>
            <a:r>
              <a:rPr lang="en-US" sz="2947">
                <a:solidFill>
                  <a:srgbClr val="000000"/>
                </a:solidFill>
                <a:latin typeface="Le Petit Cochon"/>
                <a:ea typeface="Le Petit Cochon"/>
                <a:cs typeface="Le Petit Cochon"/>
                <a:sym typeface="Le Petit Cochon"/>
              </a:rPr>
              <a:t>Category Insights</a:t>
            </a:r>
          </a:p>
          <a:p>
            <a:pPr algn="ctr">
              <a:lnSpc>
                <a:spcPts val="4126"/>
              </a:lnSpc>
              <a:spcBef>
                <a:spcPct val="0"/>
              </a:spcBef>
            </a:pPr>
            <a:r>
              <a:rPr lang="en-US" sz="294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-Burgers generate the highest revenue, dominating sales.</a:t>
            </a:r>
          </a:p>
          <a:p>
            <a:pPr algn="ctr">
              <a:lnSpc>
                <a:spcPts val="4126"/>
              </a:lnSpc>
              <a:spcBef>
                <a:spcPct val="0"/>
              </a:spcBef>
            </a:pPr>
            <a:r>
              <a:rPr lang="en-US" sz="294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-Chicken, pasta, sandwiches, and fries follow behind as secondary contributors.</a:t>
            </a:r>
          </a:p>
          <a:p>
            <a:pPr algn="ctr">
              <a:lnSpc>
                <a:spcPts val="4126"/>
              </a:lnSpc>
              <a:spcBef>
                <a:spcPct val="0"/>
              </a:spcBef>
            </a:pPr>
            <a:r>
              <a:rPr lang="en-US" sz="294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-Salads and shakes have the lowest sales.</a:t>
            </a:r>
          </a:p>
          <a:p>
            <a:pPr algn="ctr">
              <a:lnSpc>
                <a:spcPts val="4126"/>
              </a:lnSpc>
              <a:spcBef>
                <a:spcPct val="0"/>
              </a:spcBef>
            </a:pP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5354062" y="632607"/>
            <a:ext cx="7575188" cy="9805446"/>
          </a:xfrm>
          <a:custGeom>
            <a:avLst/>
            <a:gdLst/>
            <a:ahLst/>
            <a:cxnLst/>
            <a:rect r="r" b="b" t="t" l="l"/>
            <a:pathLst>
              <a:path h="9805446" w="7575188">
                <a:moveTo>
                  <a:pt x="0" y="0"/>
                </a:moveTo>
                <a:lnTo>
                  <a:pt x="7575188" y="0"/>
                </a:lnTo>
                <a:lnTo>
                  <a:pt x="7575188" y="9805446"/>
                </a:lnTo>
                <a:lnTo>
                  <a:pt x="0" y="98054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4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1FA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97503" y="-151053"/>
            <a:ext cx="10589106" cy="10589106"/>
          </a:xfrm>
          <a:custGeom>
            <a:avLst/>
            <a:gdLst/>
            <a:ahLst/>
            <a:cxnLst/>
            <a:rect r="r" b="b" t="t" l="l"/>
            <a:pathLst>
              <a:path h="10589106" w="10589106">
                <a:moveTo>
                  <a:pt x="0" y="0"/>
                </a:moveTo>
                <a:lnTo>
                  <a:pt x="10589106" y="0"/>
                </a:lnTo>
                <a:lnTo>
                  <a:pt x="10589106" y="10589106"/>
                </a:lnTo>
                <a:lnTo>
                  <a:pt x="0" y="10589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05613" y="-151053"/>
            <a:ext cx="10379890" cy="10589106"/>
          </a:xfrm>
          <a:custGeom>
            <a:avLst/>
            <a:gdLst/>
            <a:ahLst/>
            <a:cxnLst/>
            <a:rect r="r" b="b" t="t" l="l"/>
            <a:pathLst>
              <a:path h="10589106" w="10379890">
                <a:moveTo>
                  <a:pt x="0" y="0"/>
                </a:moveTo>
                <a:lnTo>
                  <a:pt x="10379890" y="0"/>
                </a:lnTo>
                <a:lnTo>
                  <a:pt x="10379890" y="10589106"/>
                </a:lnTo>
                <a:lnTo>
                  <a:pt x="0" y="10589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015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773291" y="-3095661"/>
            <a:ext cx="9071264" cy="907126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F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435503" y="865290"/>
            <a:ext cx="1029045" cy="257261"/>
          </a:xfrm>
          <a:custGeom>
            <a:avLst/>
            <a:gdLst/>
            <a:ahLst/>
            <a:cxnLst/>
            <a:rect r="r" b="b" t="t" l="l"/>
            <a:pathLst>
              <a:path h="257261" w="1029045">
                <a:moveTo>
                  <a:pt x="0" y="0"/>
                </a:moveTo>
                <a:lnTo>
                  <a:pt x="1029045" y="0"/>
                </a:lnTo>
                <a:lnTo>
                  <a:pt x="1029045" y="257261"/>
                </a:lnTo>
                <a:lnTo>
                  <a:pt x="0" y="257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303387" y="1710613"/>
            <a:ext cx="9001299" cy="5348506"/>
          </a:xfrm>
          <a:custGeom>
            <a:avLst/>
            <a:gdLst/>
            <a:ahLst/>
            <a:cxnLst/>
            <a:rect r="r" b="b" t="t" l="l"/>
            <a:pathLst>
              <a:path h="5348506" w="9001299">
                <a:moveTo>
                  <a:pt x="0" y="0"/>
                </a:moveTo>
                <a:lnTo>
                  <a:pt x="9001299" y="0"/>
                </a:lnTo>
                <a:lnTo>
                  <a:pt x="9001299" y="5348506"/>
                </a:lnTo>
                <a:lnTo>
                  <a:pt x="0" y="53485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0"/>
            <a:ext cx="10303387" cy="10287000"/>
          </a:xfrm>
          <a:custGeom>
            <a:avLst/>
            <a:gdLst/>
            <a:ahLst/>
            <a:cxnLst/>
            <a:rect r="r" b="b" t="t" l="l"/>
            <a:pathLst>
              <a:path h="10287000" w="10303387">
                <a:moveTo>
                  <a:pt x="0" y="0"/>
                </a:moveTo>
                <a:lnTo>
                  <a:pt x="10303387" y="0"/>
                </a:lnTo>
                <a:lnTo>
                  <a:pt x="1030338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7000"/>
            </a:blip>
            <a:stretch>
              <a:fillRect l="0" t="-9615" r="-25962" b="-16547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556507" y="9529"/>
            <a:ext cx="7076758" cy="5133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475"/>
              </a:lnSpc>
            </a:pPr>
            <a:r>
              <a:rPr lang="en-US" sz="14625" spc="-643">
                <a:solidFill>
                  <a:srgbClr val="000000"/>
                </a:solidFill>
                <a:latin typeface="Playlist Script"/>
                <a:ea typeface="Playlist Script"/>
                <a:cs typeface="Playlist Script"/>
                <a:sym typeface="Playlist Script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1FA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97503" y="-151053"/>
            <a:ext cx="10589106" cy="10589106"/>
          </a:xfrm>
          <a:custGeom>
            <a:avLst/>
            <a:gdLst/>
            <a:ahLst/>
            <a:cxnLst/>
            <a:rect r="r" b="b" t="t" l="l"/>
            <a:pathLst>
              <a:path h="10589106" w="10589106">
                <a:moveTo>
                  <a:pt x="0" y="0"/>
                </a:moveTo>
                <a:lnTo>
                  <a:pt x="10589106" y="0"/>
                </a:lnTo>
                <a:lnTo>
                  <a:pt x="10589106" y="10589106"/>
                </a:lnTo>
                <a:lnTo>
                  <a:pt x="0" y="10589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05613" y="-151053"/>
            <a:ext cx="10379890" cy="10589106"/>
          </a:xfrm>
          <a:custGeom>
            <a:avLst/>
            <a:gdLst/>
            <a:ahLst/>
            <a:cxnLst/>
            <a:rect r="r" b="b" t="t" l="l"/>
            <a:pathLst>
              <a:path h="10589106" w="10379890">
                <a:moveTo>
                  <a:pt x="0" y="0"/>
                </a:moveTo>
                <a:lnTo>
                  <a:pt x="10379890" y="0"/>
                </a:lnTo>
                <a:lnTo>
                  <a:pt x="10379890" y="10589106"/>
                </a:lnTo>
                <a:lnTo>
                  <a:pt x="0" y="10589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015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875753" y="-2537610"/>
            <a:ext cx="9071264" cy="907126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F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868294" y="4284770"/>
            <a:ext cx="7054528" cy="6106744"/>
          </a:xfrm>
          <a:custGeom>
            <a:avLst/>
            <a:gdLst/>
            <a:ahLst/>
            <a:cxnLst/>
            <a:rect r="r" b="b" t="t" l="l"/>
            <a:pathLst>
              <a:path h="6106744" w="7054528">
                <a:moveTo>
                  <a:pt x="0" y="0"/>
                </a:moveTo>
                <a:lnTo>
                  <a:pt x="7054528" y="0"/>
                </a:lnTo>
                <a:lnTo>
                  <a:pt x="7054528" y="6106744"/>
                </a:lnTo>
                <a:lnTo>
                  <a:pt x="0" y="61067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700328" y="4284770"/>
            <a:ext cx="2059736" cy="331709"/>
            <a:chOff x="0" y="0"/>
            <a:chExt cx="682758" cy="10995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2758" cy="109954"/>
            </a:xfrm>
            <a:custGeom>
              <a:avLst/>
              <a:gdLst/>
              <a:ahLst/>
              <a:cxnLst/>
              <a:rect r="r" b="b" t="t" l="l"/>
              <a:pathLst>
                <a:path h="109954" w="682758">
                  <a:moveTo>
                    <a:pt x="0" y="0"/>
                  </a:moveTo>
                  <a:lnTo>
                    <a:pt x="682758" y="0"/>
                  </a:lnTo>
                  <a:lnTo>
                    <a:pt x="682758" y="109954"/>
                  </a:lnTo>
                  <a:lnTo>
                    <a:pt x="0" y="1099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682758" cy="1671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586558" y="407220"/>
            <a:ext cx="7649652" cy="3637104"/>
          </a:xfrm>
          <a:custGeom>
            <a:avLst/>
            <a:gdLst/>
            <a:ahLst/>
            <a:cxnLst/>
            <a:rect r="r" b="b" t="t" l="l"/>
            <a:pathLst>
              <a:path h="3637104" w="7649652">
                <a:moveTo>
                  <a:pt x="0" y="0"/>
                </a:moveTo>
                <a:lnTo>
                  <a:pt x="7649652" y="0"/>
                </a:lnTo>
                <a:lnTo>
                  <a:pt x="7649652" y="3637104"/>
                </a:lnTo>
                <a:lnTo>
                  <a:pt x="0" y="36371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55330" y="1769422"/>
            <a:ext cx="6119676" cy="2274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458"/>
              </a:lnSpc>
              <a:spcBef>
                <a:spcPct val="0"/>
              </a:spcBef>
            </a:pPr>
            <a:r>
              <a:rPr lang="en-US" b="true" sz="13184" spc="-580">
                <a:solidFill>
                  <a:srgbClr val="000000"/>
                </a:solidFill>
                <a:latin typeface="Archivo Narrow Bold"/>
                <a:ea typeface="Archivo Narrow Bold"/>
                <a:cs typeface="Archivo Narrow Bold"/>
                <a:sym typeface="Archivo Narrow Bold"/>
              </a:rPr>
              <a:t>ABOUT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55330" y="3179792"/>
            <a:ext cx="2244998" cy="2274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458"/>
              </a:lnSpc>
              <a:spcBef>
                <a:spcPct val="0"/>
              </a:spcBef>
            </a:pPr>
            <a:r>
              <a:rPr lang="en-US" sz="13184" spc="-580">
                <a:solidFill>
                  <a:srgbClr val="000000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US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84235" y="6215171"/>
            <a:ext cx="8907368" cy="3563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46"/>
              </a:lnSpc>
            </a:pPr>
            <a:r>
              <a:rPr lang="en-US" sz="3211" spc="-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McDonald's is </a:t>
            </a:r>
            <a:r>
              <a:rPr lang="en-US" sz="3211" spc="-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a global fast-food chain known for its hamburgers, french fries, and other menu items. It operates over 40,000 restaurants in more than 100 countries. The company is also a major employer, with over 1.7 million employees worldwide, many of whom work at franchise locations.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1FA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4647" y="0"/>
            <a:ext cx="10589106" cy="10589106"/>
          </a:xfrm>
          <a:custGeom>
            <a:avLst/>
            <a:gdLst/>
            <a:ahLst/>
            <a:cxnLst/>
            <a:rect r="r" b="b" t="t" l="l"/>
            <a:pathLst>
              <a:path h="10589106" w="10589106">
                <a:moveTo>
                  <a:pt x="0" y="0"/>
                </a:moveTo>
                <a:lnTo>
                  <a:pt x="10589106" y="0"/>
                </a:lnTo>
                <a:lnTo>
                  <a:pt x="10589106" y="10589106"/>
                </a:lnTo>
                <a:lnTo>
                  <a:pt x="0" y="10589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05613" y="-151053"/>
            <a:ext cx="10379890" cy="10589106"/>
          </a:xfrm>
          <a:custGeom>
            <a:avLst/>
            <a:gdLst/>
            <a:ahLst/>
            <a:cxnLst/>
            <a:rect r="r" b="b" t="t" l="l"/>
            <a:pathLst>
              <a:path h="10589106" w="10379890">
                <a:moveTo>
                  <a:pt x="0" y="0"/>
                </a:moveTo>
                <a:lnTo>
                  <a:pt x="10379890" y="0"/>
                </a:lnTo>
                <a:lnTo>
                  <a:pt x="10379890" y="10589106"/>
                </a:lnTo>
                <a:lnTo>
                  <a:pt x="0" y="10589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015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687960" y="0"/>
            <a:ext cx="6346388" cy="9496425"/>
            <a:chOff x="0" y="0"/>
            <a:chExt cx="1671477" cy="25011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71477" cy="2501116"/>
            </a:xfrm>
            <a:custGeom>
              <a:avLst/>
              <a:gdLst/>
              <a:ahLst/>
              <a:cxnLst/>
              <a:rect r="r" b="b" t="t" l="l"/>
              <a:pathLst>
                <a:path h="2501116" w="1671477">
                  <a:moveTo>
                    <a:pt x="0" y="0"/>
                  </a:moveTo>
                  <a:lnTo>
                    <a:pt x="1671477" y="0"/>
                  </a:lnTo>
                  <a:lnTo>
                    <a:pt x="1671477" y="2501116"/>
                  </a:lnTo>
                  <a:lnTo>
                    <a:pt x="0" y="250111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671477" cy="25582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2676646" y="-151053"/>
            <a:ext cx="9465392" cy="9656175"/>
          </a:xfrm>
          <a:custGeom>
            <a:avLst/>
            <a:gdLst/>
            <a:ahLst/>
            <a:cxnLst/>
            <a:rect r="r" b="b" t="t" l="l"/>
            <a:pathLst>
              <a:path h="9656175" w="9465392">
                <a:moveTo>
                  <a:pt x="0" y="0"/>
                </a:moveTo>
                <a:lnTo>
                  <a:pt x="9465391" y="0"/>
                </a:lnTo>
                <a:lnTo>
                  <a:pt x="9465391" y="9656175"/>
                </a:lnTo>
                <a:lnTo>
                  <a:pt x="0" y="96561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015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071185" y="923020"/>
            <a:ext cx="2199452" cy="219945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F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105283" y="1293343"/>
            <a:ext cx="2546308" cy="2204208"/>
          </a:xfrm>
          <a:custGeom>
            <a:avLst/>
            <a:gdLst/>
            <a:ahLst/>
            <a:cxnLst/>
            <a:rect r="r" b="b" t="t" l="l"/>
            <a:pathLst>
              <a:path h="2204208" w="2546308">
                <a:moveTo>
                  <a:pt x="0" y="0"/>
                </a:moveTo>
                <a:lnTo>
                  <a:pt x="2546308" y="0"/>
                </a:lnTo>
                <a:lnTo>
                  <a:pt x="2546308" y="2204208"/>
                </a:lnTo>
                <a:lnTo>
                  <a:pt x="0" y="22042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2002440" y="3875265"/>
            <a:ext cx="2199452" cy="219945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F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1174028" y="4196001"/>
            <a:ext cx="2490325" cy="2132341"/>
          </a:xfrm>
          <a:custGeom>
            <a:avLst/>
            <a:gdLst/>
            <a:ahLst/>
            <a:cxnLst/>
            <a:rect r="r" b="b" t="t" l="l"/>
            <a:pathLst>
              <a:path h="2132341" w="2490325">
                <a:moveTo>
                  <a:pt x="0" y="0"/>
                </a:moveTo>
                <a:lnTo>
                  <a:pt x="2490325" y="0"/>
                </a:lnTo>
                <a:lnTo>
                  <a:pt x="2490325" y="2132341"/>
                </a:lnTo>
                <a:lnTo>
                  <a:pt x="0" y="21323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1772095" y="6776017"/>
            <a:ext cx="2199452" cy="219945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F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0785327" y="7346338"/>
            <a:ext cx="2800963" cy="1664312"/>
          </a:xfrm>
          <a:custGeom>
            <a:avLst/>
            <a:gdLst/>
            <a:ahLst/>
            <a:cxnLst/>
            <a:rect r="r" b="b" t="t" l="l"/>
            <a:pathLst>
              <a:path h="1664312" w="2800963">
                <a:moveTo>
                  <a:pt x="0" y="0"/>
                </a:moveTo>
                <a:lnTo>
                  <a:pt x="2800963" y="0"/>
                </a:lnTo>
                <a:lnTo>
                  <a:pt x="2800963" y="1664312"/>
                </a:lnTo>
                <a:lnTo>
                  <a:pt x="0" y="16643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4320542"/>
            <a:ext cx="8676682" cy="4556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51"/>
              </a:lnSpc>
            </a:pPr>
            <a:r>
              <a:rPr lang="en-US" sz="3215" spc="-77">
                <a:solidFill>
                  <a:srgbClr val="000000"/>
                </a:solidFill>
                <a:latin typeface="Waterlily"/>
                <a:ea typeface="Waterlily"/>
                <a:cs typeface="Waterlily"/>
                <a:sym typeface="Waterlily"/>
              </a:rPr>
              <a:t>This project delivers actionable insights through analysis of customer preferences, and time-based trends using an interactive dashboard,focusing on:</a:t>
            </a:r>
          </a:p>
          <a:p>
            <a:pPr algn="just" marL="694201" indent="-347101" lvl="1">
              <a:lnSpc>
                <a:spcPts val="4051"/>
              </a:lnSpc>
              <a:buFont typeface="Arial"/>
              <a:buChar char="•"/>
            </a:pPr>
            <a:r>
              <a:rPr lang="en-US" sz="3215" spc="-77">
                <a:solidFill>
                  <a:srgbClr val="000000"/>
                </a:solidFill>
                <a:latin typeface="Waterlily"/>
                <a:ea typeface="Waterlily"/>
                <a:cs typeface="Waterlily"/>
                <a:sym typeface="Waterlily"/>
              </a:rPr>
              <a:t>Analyzing customer behavior to refine marketing.</a:t>
            </a:r>
          </a:p>
          <a:p>
            <a:pPr algn="just" marL="694201" indent="-347101" lvl="1">
              <a:lnSpc>
                <a:spcPts val="4051"/>
              </a:lnSpc>
              <a:buFont typeface="Arial"/>
              <a:buChar char="•"/>
            </a:pPr>
            <a:r>
              <a:rPr lang="en-US" sz="3215" spc="-77">
                <a:solidFill>
                  <a:srgbClr val="000000"/>
                </a:solidFill>
                <a:latin typeface="Waterlily"/>
                <a:ea typeface="Waterlily"/>
                <a:cs typeface="Waterlily"/>
                <a:sym typeface="Waterlily"/>
              </a:rPr>
              <a:t>Idebtifying top-selling products for targeted strategies.</a:t>
            </a:r>
          </a:p>
          <a:p>
            <a:pPr algn="just" marL="694201" indent="-347101" lvl="1">
              <a:lnSpc>
                <a:spcPts val="4051"/>
              </a:lnSpc>
              <a:buFont typeface="Arial"/>
              <a:buChar char="•"/>
            </a:pPr>
            <a:r>
              <a:rPr lang="en-US" sz="3215" spc="-77">
                <a:solidFill>
                  <a:srgbClr val="000000"/>
                </a:solidFill>
                <a:latin typeface="Waterlily"/>
                <a:ea typeface="Waterlily"/>
                <a:cs typeface="Waterlily"/>
                <a:sym typeface="Waterlily"/>
              </a:rPr>
              <a:t>Enhancing operational efficiency through data-backed recommendations.</a:t>
            </a:r>
          </a:p>
          <a:p>
            <a:pPr algn="just" marL="694201" indent="-347101" lvl="1">
              <a:lnSpc>
                <a:spcPts val="4051"/>
              </a:lnSpc>
              <a:buFont typeface="Arial"/>
              <a:buChar char="•"/>
            </a:pPr>
            <a:r>
              <a:rPr lang="en-US" sz="3215" spc="-77">
                <a:solidFill>
                  <a:srgbClr val="000000"/>
                </a:solidFill>
                <a:latin typeface="Waterlily"/>
                <a:ea typeface="Waterlily"/>
                <a:cs typeface="Waterlily"/>
                <a:sym typeface="Waterlily"/>
              </a:rPr>
              <a:t>Enabling strategic decisions for revenue growth.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5503365" y="4024882"/>
            <a:ext cx="1446660" cy="1446660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5C1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4" id="24"/>
          <p:cNvSpPr/>
          <p:nvPr/>
        </p:nvSpPr>
        <p:spPr>
          <a:xfrm>
            <a:off x="1581016" y="9810750"/>
            <a:ext cx="2540460" cy="0"/>
          </a:xfrm>
          <a:prstGeom prst="line">
            <a:avLst/>
          </a:prstGeom>
          <a:ln cap="rnd" w="666750">
            <a:solidFill>
              <a:srgbClr val="FFCF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3680744" y="7459347"/>
            <a:ext cx="440732" cy="440732"/>
          </a:xfrm>
          <a:custGeom>
            <a:avLst/>
            <a:gdLst/>
            <a:ahLst/>
            <a:cxnLst/>
            <a:rect r="r" b="b" t="t" l="l"/>
            <a:pathLst>
              <a:path h="440732" w="440732">
                <a:moveTo>
                  <a:pt x="0" y="0"/>
                </a:moveTo>
                <a:lnTo>
                  <a:pt x="440732" y="0"/>
                </a:lnTo>
                <a:lnTo>
                  <a:pt x="440732" y="440733"/>
                </a:lnTo>
                <a:lnTo>
                  <a:pt x="0" y="4407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5774433" y="2584649"/>
            <a:ext cx="5346405" cy="6920473"/>
          </a:xfrm>
          <a:custGeom>
            <a:avLst/>
            <a:gdLst/>
            <a:ahLst/>
            <a:cxnLst/>
            <a:rect r="r" b="b" t="t" l="l"/>
            <a:pathLst>
              <a:path h="6920473" w="5346405">
                <a:moveTo>
                  <a:pt x="0" y="0"/>
                </a:moveTo>
                <a:lnTo>
                  <a:pt x="5346405" y="0"/>
                </a:lnTo>
                <a:lnTo>
                  <a:pt x="5346405" y="6920473"/>
                </a:lnTo>
                <a:lnTo>
                  <a:pt x="0" y="692047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29000"/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028700" y="468808"/>
            <a:ext cx="7677904" cy="1934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699"/>
              </a:lnSpc>
              <a:spcBef>
                <a:spcPct val="0"/>
              </a:spcBef>
            </a:pPr>
            <a:r>
              <a:rPr lang="en-US" sz="11213" spc="-493">
                <a:solidFill>
                  <a:srgbClr val="000000"/>
                </a:solidFill>
                <a:latin typeface="Avallon Caps"/>
                <a:ea typeface="Avallon Caps"/>
                <a:cs typeface="Avallon Caps"/>
                <a:sym typeface="Avallon Caps"/>
              </a:rPr>
              <a:t>PROJECT OBJECTIVE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5619123" y="3934344"/>
            <a:ext cx="1215145" cy="1562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90"/>
              </a:lnSpc>
            </a:pPr>
            <a:r>
              <a:rPr lang="en-US" sz="8621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&gt;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81016" y="9625584"/>
            <a:ext cx="1748549" cy="341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4"/>
              </a:lnSpc>
            </a:pPr>
            <a:r>
              <a:rPr lang="en-US" sz="2100" b="true">
                <a:solidFill>
                  <a:srgbClr val="EB5C1F"/>
                </a:solidFill>
                <a:latin typeface="Poppins Bold"/>
                <a:ea typeface="Poppins Bold"/>
                <a:cs typeface="Poppins Bold"/>
                <a:sym typeface="Poppins Bold"/>
              </a:rPr>
              <a:t>Order Now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486730" y="9577959"/>
            <a:ext cx="388028" cy="389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4"/>
              </a:lnSpc>
            </a:pPr>
            <a:r>
              <a:rPr lang="en-US" sz="2100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&gt;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1FA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1389" y="3576378"/>
            <a:ext cx="15089634" cy="5884957"/>
          </a:xfrm>
          <a:custGeom>
            <a:avLst/>
            <a:gdLst/>
            <a:ahLst/>
            <a:cxnLst/>
            <a:rect r="r" b="b" t="t" l="l"/>
            <a:pathLst>
              <a:path h="5884957" w="15089634">
                <a:moveTo>
                  <a:pt x="0" y="0"/>
                </a:moveTo>
                <a:lnTo>
                  <a:pt x="15089633" y="0"/>
                </a:lnTo>
                <a:lnTo>
                  <a:pt x="15089633" y="5884958"/>
                </a:lnTo>
                <a:lnTo>
                  <a:pt x="0" y="5884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78549"/>
            <a:ext cx="18288000" cy="2887157"/>
            <a:chOff x="0" y="0"/>
            <a:chExt cx="4816593" cy="7604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760404"/>
            </a:xfrm>
            <a:custGeom>
              <a:avLst/>
              <a:gdLst/>
              <a:ahLst/>
              <a:cxnLst/>
              <a:rect r="r" b="b" t="t" l="l"/>
              <a:pathLst>
                <a:path h="760404" w="4816592">
                  <a:moveTo>
                    <a:pt x="7197" y="0"/>
                  </a:moveTo>
                  <a:lnTo>
                    <a:pt x="4809396" y="0"/>
                  </a:lnTo>
                  <a:cubicBezTo>
                    <a:pt x="4811304" y="0"/>
                    <a:pt x="4813135" y="758"/>
                    <a:pt x="4814484" y="2108"/>
                  </a:cubicBezTo>
                  <a:cubicBezTo>
                    <a:pt x="4815834" y="3457"/>
                    <a:pt x="4816592" y="5288"/>
                    <a:pt x="4816592" y="7197"/>
                  </a:cubicBezTo>
                  <a:lnTo>
                    <a:pt x="4816592" y="753207"/>
                  </a:lnTo>
                  <a:cubicBezTo>
                    <a:pt x="4816592" y="757182"/>
                    <a:pt x="4813371" y="760404"/>
                    <a:pt x="4809396" y="760404"/>
                  </a:cubicBezTo>
                  <a:lnTo>
                    <a:pt x="7197" y="760404"/>
                  </a:lnTo>
                  <a:cubicBezTo>
                    <a:pt x="3222" y="760404"/>
                    <a:pt x="0" y="757182"/>
                    <a:pt x="0" y="753207"/>
                  </a:cubicBezTo>
                  <a:lnTo>
                    <a:pt x="0" y="7197"/>
                  </a:lnTo>
                  <a:cubicBezTo>
                    <a:pt x="0" y="3222"/>
                    <a:pt x="3222" y="0"/>
                    <a:pt x="7197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816593" cy="817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132362" y="-78549"/>
            <a:ext cx="5155638" cy="2887157"/>
          </a:xfrm>
          <a:custGeom>
            <a:avLst/>
            <a:gdLst/>
            <a:ahLst/>
            <a:cxnLst/>
            <a:rect r="r" b="b" t="t" l="l"/>
            <a:pathLst>
              <a:path h="2887157" w="5155638">
                <a:moveTo>
                  <a:pt x="0" y="0"/>
                </a:moveTo>
                <a:lnTo>
                  <a:pt x="5155638" y="0"/>
                </a:lnTo>
                <a:lnTo>
                  <a:pt x="5155638" y="2887158"/>
                </a:lnTo>
                <a:lnTo>
                  <a:pt x="0" y="28871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3879681" y="436754"/>
            <a:ext cx="20460704" cy="1942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82"/>
              </a:lnSpc>
            </a:pPr>
            <a:r>
              <a:rPr lang="en-US" sz="5630">
                <a:solidFill>
                  <a:srgbClr val="000000"/>
                </a:solidFill>
                <a:latin typeface="Waterlily"/>
                <a:ea typeface="Waterlily"/>
                <a:cs typeface="Waterlily"/>
                <a:sym typeface="Waterlily"/>
              </a:rPr>
              <a:t>February 2023 McDonald’s Sales Overview:</a:t>
            </a:r>
          </a:p>
          <a:p>
            <a:pPr algn="ctr">
              <a:lnSpc>
                <a:spcPts val="7882"/>
              </a:lnSpc>
              <a:spcBef>
                <a:spcPct val="0"/>
              </a:spcBef>
            </a:pPr>
            <a:r>
              <a:rPr lang="en-US" sz="5630">
                <a:solidFill>
                  <a:srgbClr val="000000"/>
                </a:solidFill>
                <a:latin typeface="Waterlily"/>
                <a:ea typeface="Waterlily"/>
                <a:cs typeface="Waterlily"/>
                <a:sym typeface="Waterlily"/>
              </a:rPr>
              <a:t>Performance Trends and Key Drivers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1FA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78549"/>
            <a:ext cx="18288000" cy="2887157"/>
            <a:chOff x="0" y="0"/>
            <a:chExt cx="4816593" cy="7604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760404"/>
            </a:xfrm>
            <a:custGeom>
              <a:avLst/>
              <a:gdLst/>
              <a:ahLst/>
              <a:cxnLst/>
              <a:rect r="r" b="b" t="t" l="l"/>
              <a:pathLst>
                <a:path h="760404" w="4816592">
                  <a:moveTo>
                    <a:pt x="7197" y="0"/>
                  </a:moveTo>
                  <a:lnTo>
                    <a:pt x="4809396" y="0"/>
                  </a:lnTo>
                  <a:cubicBezTo>
                    <a:pt x="4811304" y="0"/>
                    <a:pt x="4813135" y="758"/>
                    <a:pt x="4814484" y="2108"/>
                  </a:cubicBezTo>
                  <a:cubicBezTo>
                    <a:pt x="4815834" y="3457"/>
                    <a:pt x="4816592" y="5288"/>
                    <a:pt x="4816592" y="7197"/>
                  </a:cubicBezTo>
                  <a:lnTo>
                    <a:pt x="4816592" y="753207"/>
                  </a:lnTo>
                  <a:cubicBezTo>
                    <a:pt x="4816592" y="757182"/>
                    <a:pt x="4813371" y="760404"/>
                    <a:pt x="4809396" y="760404"/>
                  </a:cubicBezTo>
                  <a:lnTo>
                    <a:pt x="7197" y="760404"/>
                  </a:lnTo>
                  <a:cubicBezTo>
                    <a:pt x="3222" y="760404"/>
                    <a:pt x="0" y="757182"/>
                    <a:pt x="0" y="753207"/>
                  </a:cubicBezTo>
                  <a:lnTo>
                    <a:pt x="0" y="7197"/>
                  </a:lnTo>
                  <a:cubicBezTo>
                    <a:pt x="0" y="3222"/>
                    <a:pt x="3222" y="0"/>
                    <a:pt x="7197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817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132362" y="-78549"/>
            <a:ext cx="5155638" cy="2887157"/>
          </a:xfrm>
          <a:custGeom>
            <a:avLst/>
            <a:gdLst/>
            <a:ahLst/>
            <a:cxnLst/>
            <a:rect r="r" b="b" t="t" l="l"/>
            <a:pathLst>
              <a:path h="2887157" w="5155638">
                <a:moveTo>
                  <a:pt x="0" y="0"/>
                </a:moveTo>
                <a:lnTo>
                  <a:pt x="5155638" y="0"/>
                </a:lnTo>
                <a:lnTo>
                  <a:pt x="5155638" y="2887158"/>
                </a:lnTo>
                <a:lnTo>
                  <a:pt x="0" y="28871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5358502" y="284875"/>
            <a:ext cx="23646502" cy="2247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10"/>
              </a:lnSpc>
            </a:pPr>
            <a:r>
              <a:rPr lang="en-US" sz="6507">
                <a:solidFill>
                  <a:srgbClr val="000000"/>
                </a:solidFill>
                <a:latin typeface="Waterlily"/>
                <a:ea typeface="Waterlily"/>
                <a:cs typeface="Waterlily"/>
                <a:sym typeface="Waterlily"/>
              </a:rPr>
              <a:t>Category Performance and Valentine’s </a:t>
            </a:r>
          </a:p>
          <a:p>
            <a:pPr algn="ctr">
              <a:lnSpc>
                <a:spcPts val="9110"/>
              </a:lnSpc>
              <a:spcBef>
                <a:spcPct val="0"/>
              </a:spcBef>
            </a:pPr>
            <a:r>
              <a:rPr lang="en-US" sz="6507">
                <a:solidFill>
                  <a:srgbClr val="000000"/>
                </a:solidFill>
                <a:latin typeface="Waterlily"/>
                <a:ea typeface="Waterlily"/>
                <a:cs typeface="Waterlily"/>
                <a:sym typeface="Waterlily"/>
              </a:rPr>
              <a:t>Day Impact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40754" y="3427631"/>
            <a:ext cx="15206493" cy="5830669"/>
          </a:xfrm>
          <a:custGeom>
            <a:avLst/>
            <a:gdLst/>
            <a:ahLst/>
            <a:cxnLst/>
            <a:rect r="r" b="b" t="t" l="l"/>
            <a:pathLst>
              <a:path h="5830669" w="15206493">
                <a:moveTo>
                  <a:pt x="0" y="0"/>
                </a:moveTo>
                <a:lnTo>
                  <a:pt x="15206492" y="0"/>
                </a:lnTo>
                <a:lnTo>
                  <a:pt x="15206492" y="5830669"/>
                </a:lnTo>
                <a:lnTo>
                  <a:pt x="0" y="58306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79" t="-1255" r="0" b="-694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1FA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78549"/>
            <a:ext cx="18288000" cy="2887157"/>
            <a:chOff x="0" y="0"/>
            <a:chExt cx="4816593" cy="7604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760404"/>
            </a:xfrm>
            <a:custGeom>
              <a:avLst/>
              <a:gdLst/>
              <a:ahLst/>
              <a:cxnLst/>
              <a:rect r="r" b="b" t="t" l="l"/>
              <a:pathLst>
                <a:path h="760404" w="4816592">
                  <a:moveTo>
                    <a:pt x="7197" y="0"/>
                  </a:moveTo>
                  <a:lnTo>
                    <a:pt x="4809396" y="0"/>
                  </a:lnTo>
                  <a:cubicBezTo>
                    <a:pt x="4811304" y="0"/>
                    <a:pt x="4813135" y="758"/>
                    <a:pt x="4814484" y="2108"/>
                  </a:cubicBezTo>
                  <a:cubicBezTo>
                    <a:pt x="4815834" y="3457"/>
                    <a:pt x="4816592" y="5288"/>
                    <a:pt x="4816592" y="7197"/>
                  </a:cubicBezTo>
                  <a:lnTo>
                    <a:pt x="4816592" y="753207"/>
                  </a:lnTo>
                  <a:cubicBezTo>
                    <a:pt x="4816592" y="757182"/>
                    <a:pt x="4813371" y="760404"/>
                    <a:pt x="4809396" y="760404"/>
                  </a:cubicBezTo>
                  <a:lnTo>
                    <a:pt x="7197" y="760404"/>
                  </a:lnTo>
                  <a:cubicBezTo>
                    <a:pt x="3222" y="760404"/>
                    <a:pt x="0" y="757182"/>
                    <a:pt x="0" y="753207"/>
                  </a:cubicBezTo>
                  <a:lnTo>
                    <a:pt x="0" y="7197"/>
                  </a:lnTo>
                  <a:cubicBezTo>
                    <a:pt x="0" y="3222"/>
                    <a:pt x="3222" y="0"/>
                    <a:pt x="7197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817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132362" y="-78549"/>
            <a:ext cx="5155638" cy="2887157"/>
          </a:xfrm>
          <a:custGeom>
            <a:avLst/>
            <a:gdLst/>
            <a:ahLst/>
            <a:cxnLst/>
            <a:rect r="r" b="b" t="t" l="l"/>
            <a:pathLst>
              <a:path h="2887157" w="5155638">
                <a:moveTo>
                  <a:pt x="0" y="0"/>
                </a:moveTo>
                <a:lnTo>
                  <a:pt x="5155638" y="0"/>
                </a:lnTo>
                <a:lnTo>
                  <a:pt x="5155638" y="2887158"/>
                </a:lnTo>
                <a:lnTo>
                  <a:pt x="0" y="28871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6746868" y="265825"/>
            <a:ext cx="27437455" cy="2391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45"/>
              </a:lnSpc>
            </a:pPr>
            <a:r>
              <a:rPr lang="en-US" sz="6889">
                <a:solidFill>
                  <a:srgbClr val="000000"/>
                </a:solidFill>
                <a:latin typeface="Waterlily"/>
                <a:ea typeface="Waterlily"/>
                <a:cs typeface="Waterlily"/>
                <a:sym typeface="Waterlily"/>
              </a:rPr>
              <a:t>Sales analysis on Weekdays and</a:t>
            </a:r>
          </a:p>
          <a:p>
            <a:pPr algn="ctr">
              <a:lnSpc>
                <a:spcPts val="9645"/>
              </a:lnSpc>
              <a:spcBef>
                <a:spcPct val="0"/>
              </a:spcBef>
            </a:pPr>
            <a:r>
              <a:rPr lang="en-US" sz="6889">
                <a:solidFill>
                  <a:srgbClr val="000000"/>
                </a:solidFill>
                <a:latin typeface="Waterlily"/>
                <a:ea typeface="Waterlily"/>
                <a:cs typeface="Waterlily"/>
                <a:sym typeface="Waterlily"/>
              </a:rPr>
              <a:t> Burger Category Dominance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701294" y="3815588"/>
            <a:ext cx="14885412" cy="5710079"/>
          </a:xfrm>
          <a:custGeom>
            <a:avLst/>
            <a:gdLst/>
            <a:ahLst/>
            <a:cxnLst/>
            <a:rect r="r" b="b" t="t" l="l"/>
            <a:pathLst>
              <a:path h="5710079" w="14885412">
                <a:moveTo>
                  <a:pt x="0" y="0"/>
                </a:moveTo>
                <a:lnTo>
                  <a:pt x="14885412" y="0"/>
                </a:lnTo>
                <a:lnTo>
                  <a:pt x="14885412" y="5710079"/>
                </a:lnTo>
                <a:lnTo>
                  <a:pt x="0" y="57100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08" r="0" b="-508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1FA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78549"/>
            <a:ext cx="18288000" cy="2887157"/>
            <a:chOff x="0" y="0"/>
            <a:chExt cx="4816593" cy="7604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760404"/>
            </a:xfrm>
            <a:custGeom>
              <a:avLst/>
              <a:gdLst/>
              <a:ahLst/>
              <a:cxnLst/>
              <a:rect r="r" b="b" t="t" l="l"/>
              <a:pathLst>
                <a:path h="760404" w="4816592">
                  <a:moveTo>
                    <a:pt x="7197" y="0"/>
                  </a:moveTo>
                  <a:lnTo>
                    <a:pt x="4809396" y="0"/>
                  </a:lnTo>
                  <a:cubicBezTo>
                    <a:pt x="4811304" y="0"/>
                    <a:pt x="4813135" y="758"/>
                    <a:pt x="4814484" y="2108"/>
                  </a:cubicBezTo>
                  <a:cubicBezTo>
                    <a:pt x="4815834" y="3457"/>
                    <a:pt x="4816592" y="5288"/>
                    <a:pt x="4816592" y="7197"/>
                  </a:cubicBezTo>
                  <a:lnTo>
                    <a:pt x="4816592" y="753207"/>
                  </a:lnTo>
                  <a:cubicBezTo>
                    <a:pt x="4816592" y="757182"/>
                    <a:pt x="4813371" y="760404"/>
                    <a:pt x="4809396" y="760404"/>
                  </a:cubicBezTo>
                  <a:lnTo>
                    <a:pt x="7197" y="760404"/>
                  </a:lnTo>
                  <a:cubicBezTo>
                    <a:pt x="3222" y="760404"/>
                    <a:pt x="0" y="757182"/>
                    <a:pt x="0" y="753207"/>
                  </a:cubicBezTo>
                  <a:lnTo>
                    <a:pt x="0" y="7197"/>
                  </a:lnTo>
                  <a:cubicBezTo>
                    <a:pt x="0" y="3222"/>
                    <a:pt x="3222" y="0"/>
                    <a:pt x="7197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817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132362" y="-78549"/>
            <a:ext cx="5155638" cy="2887157"/>
          </a:xfrm>
          <a:custGeom>
            <a:avLst/>
            <a:gdLst/>
            <a:ahLst/>
            <a:cxnLst/>
            <a:rect r="r" b="b" t="t" l="l"/>
            <a:pathLst>
              <a:path h="2887157" w="5155638">
                <a:moveTo>
                  <a:pt x="0" y="0"/>
                </a:moveTo>
                <a:lnTo>
                  <a:pt x="5155638" y="0"/>
                </a:lnTo>
                <a:lnTo>
                  <a:pt x="5155638" y="2887158"/>
                </a:lnTo>
                <a:lnTo>
                  <a:pt x="0" y="28871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6746868" y="265825"/>
            <a:ext cx="27437455" cy="1179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45"/>
              </a:lnSpc>
              <a:spcBef>
                <a:spcPct val="0"/>
              </a:spcBef>
            </a:pPr>
            <a:r>
              <a:rPr lang="en-US" sz="6889">
                <a:solidFill>
                  <a:srgbClr val="000000"/>
                </a:solidFill>
                <a:latin typeface="Waterlily"/>
                <a:ea typeface="Waterlily"/>
                <a:cs typeface="Waterlily"/>
                <a:sym typeface="Waterlily"/>
              </a:rPr>
              <a:t>Sales analysis on Weekend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69958" y="3686637"/>
            <a:ext cx="14785636" cy="5766398"/>
          </a:xfrm>
          <a:custGeom>
            <a:avLst/>
            <a:gdLst/>
            <a:ahLst/>
            <a:cxnLst/>
            <a:rect r="r" b="b" t="t" l="l"/>
            <a:pathLst>
              <a:path h="5766398" w="14785636">
                <a:moveTo>
                  <a:pt x="0" y="0"/>
                </a:moveTo>
                <a:lnTo>
                  <a:pt x="14785636" y="0"/>
                </a:lnTo>
                <a:lnTo>
                  <a:pt x="14785636" y="5766398"/>
                </a:lnTo>
                <a:lnTo>
                  <a:pt x="0" y="5766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1FA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97503" y="-151053"/>
            <a:ext cx="10589106" cy="10589106"/>
          </a:xfrm>
          <a:custGeom>
            <a:avLst/>
            <a:gdLst/>
            <a:ahLst/>
            <a:cxnLst/>
            <a:rect r="r" b="b" t="t" l="l"/>
            <a:pathLst>
              <a:path h="10589106" w="10589106">
                <a:moveTo>
                  <a:pt x="0" y="0"/>
                </a:moveTo>
                <a:lnTo>
                  <a:pt x="10589106" y="0"/>
                </a:lnTo>
                <a:lnTo>
                  <a:pt x="10589106" y="10589106"/>
                </a:lnTo>
                <a:lnTo>
                  <a:pt x="0" y="10589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05613" y="-151053"/>
            <a:ext cx="10379890" cy="10589106"/>
          </a:xfrm>
          <a:custGeom>
            <a:avLst/>
            <a:gdLst/>
            <a:ahLst/>
            <a:cxnLst/>
            <a:rect r="r" b="b" t="t" l="l"/>
            <a:pathLst>
              <a:path h="10589106" w="10379890">
                <a:moveTo>
                  <a:pt x="0" y="0"/>
                </a:moveTo>
                <a:lnTo>
                  <a:pt x="10379890" y="0"/>
                </a:lnTo>
                <a:lnTo>
                  <a:pt x="10379890" y="10589106"/>
                </a:lnTo>
                <a:lnTo>
                  <a:pt x="0" y="10589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015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333250" y="2276334"/>
            <a:ext cx="2199452" cy="219945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F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5367348" y="2646656"/>
            <a:ext cx="2546308" cy="2204208"/>
          </a:xfrm>
          <a:custGeom>
            <a:avLst/>
            <a:gdLst/>
            <a:ahLst/>
            <a:cxnLst/>
            <a:rect r="r" b="b" t="t" l="l"/>
            <a:pathLst>
              <a:path h="2204208" w="2546308">
                <a:moveTo>
                  <a:pt x="0" y="0"/>
                </a:moveTo>
                <a:lnTo>
                  <a:pt x="2546308" y="0"/>
                </a:lnTo>
                <a:lnTo>
                  <a:pt x="2546308" y="2204209"/>
                </a:lnTo>
                <a:lnTo>
                  <a:pt x="0" y="22042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145263" y="5143500"/>
            <a:ext cx="2199452" cy="219945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F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46839" y="5858490"/>
            <a:ext cx="2490325" cy="2132341"/>
          </a:xfrm>
          <a:custGeom>
            <a:avLst/>
            <a:gdLst/>
            <a:ahLst/>
            <a:cxnLst/>
            <a:rect r="r" b="b" t="t" l="l"/>
            <a:pathLst>
              <a:path h="2132341" w="2490325">
                <a:moveTo>
                  <a:pt x="0" y="0"/>
                </a:moveTo>
                <a:lnTo>
                  <a:pt x="2490326" y="0"/>
                </a:lnTo>
                <a:lnTo>
                  <a:pt x="2490326" y="2132341"/>
                </a:lnTo>
                <a:lnTo>
                  <a:pt x="0" y="21323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6229123" y="7342952"/>
            <a:ext cx="1128373" cy="112837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F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385480" y="2257742"/>
            <a:ext cx="12981869" cy="7942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4"/>
              </a:lnSpc>
              <a:spcBef>
                <a:spcPct val="0"/>
              </a:spcBef>
            </a:pPr>
            <a:r>
              <a:rPr lang="en-US" sz="2660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Here's a summary of the key insights from McDonald's sales dashboard</a:t>
            </a:r>
            <a:r>
              <a:rPr lang="en-US" sz="266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:-</a:t>
            </a:r>
          </a:p>
          <a:p>
            <a:pPr algn="ctr">
              <a:lnSpc>
                <a:spcPts val="3724"/>
              </a:lnSpc>
              <a:spcBef>
                <a:spcPct val="0"/>
              </a:spcBef>
            </a:pPr>
            <a:r>
              <a:rPr lang="en-US" sz="266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Total Revenue: $61,716.91</a:t>
            </a:r>
          </a:p>
          <a:p>
            <a:pPr algn="ctr">
              <a:lnSpc>
                <a:spcPts val="3724"/>
              </a:lnSpc>
              <a:spcBef>
                <a:spcPct val="0"/>
              </a:spcBef>
            </a:pPr>
            <a:r>
              <a:rPr lang="en-US" sz="266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Total Orders: 5370</a:t>
            </a:r>
          </a:p>
          <a:p>
            <a:pPr algn="ctr">
              <a:lnSpc>
                <a:spcPts val="3724"/>
              </a:lnSpc>
              <a:spcBef>
                <a:spcPct val="0"/>
              </a:spcBef>
            </a:pPr>
            <a:r>
              <a:rPr lang="en-US" sz="266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Average Items per Order: 2.28</a:t>
            </a:r>
          </a:p>
          <a:p>
            <a:pPr algn="ctr">
              <a:lnSpc>
                <a:spcPts val="3724"/>
              </a:lnSpc>
              <a:spcBef>
                <a:spcPct val="0"/>
              </a:spcBef>
            </a:pPr>
            <a:r>
              <a:rPr lang="en-US" sz="266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Most Frequently Ordered Item: Big Mac</a:t>
            </a:r>
          </a:p>
          <a:p>
            <a:pPr algn="ctr">
              <a:lnSpc>
                <a:spcPts val="3724"/>
              </a:lnSpc>
              <a:spcBef>
                <a:spcPct val="0"/>
              </a:spcBef>
            </a:pPr>
            <a:r>
              <a:rPr lang="en-US" sz="266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ctr">
              <a:lnSpc>
                <a:spcPts val="3724"/>
              </a:lnSpc>
              <a:spcBef>
                <a:spcPct val="0"/>
              </a:spcBef>
            </a:pPr>
            <a:r>
              <a:rPr lang="en-US" b="true" sz="266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Sales Insights by Time Periods</a:t>
            </a:r>
          </a:p>
          <a:p>
            <a:pPr algn="ctr">
              <a:lnSpc>
                <a:spcPts val="3724"/>
              </a:lnSpc>
              <a:spcBef>
                <a:spcPct val="0"/>
              </a:spcBef>
            </a:pPr>
            <a:r>
              <a:rPr lang="en-US" sz="266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· Jan 30 - 31, 2023 (Weekday Sales)</a:t>
            </a:r>
          </a:p>
          <a:p>
            <a:pPr algn="ctr">
              <a:lnSpc>
                <a:spcPts val="3724"/>
              </a:lnSpc>
              <a:spcBef>
                <a:spcPct val="0"/>
              </a:spcBef>
            </a:pPr>
            <a:r>
              <a:rPr lang="en-US" sz="266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Revenue: $1,452.83</a:t>
            </a:r>
          </a:p>
          <a:p>
            <a:pPr algn="ctr">
              <a:lnSpc>
                <a:spcPts val="3724"/>
              </a:lnSpc>
              <a:spcBef>
                <a:spcPct val="0"/>
              </a:spcBef>
            </a:pPr>
            <a:r>
              <a:rPr lang="en-US" sz="266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Total Orders: 119</a:t>
            </a:r>
          </a:p>
          <a:p>
            <a:pPr algn="ctr">
              <a:lnSpc>
                <a:spcPts val="3724"/>
              </a:lnSpc>
              <a:spcBef>
                <a:spcPct val="0"/>
              </a:spcBef>
            </a:pPr>
            <a:r>
              <a:rPr lang="en-US" sz="266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Average Items per Order: 2.36</a:t>
            </a:r>
          </a:p>
          <a:p>
            <a:pPr algn="ctr">
              <a:lnSpc>
                <a:spcPts val="3724"/>
              </a:lnSpc>
              <a:spcBef>
                <a:spcPct val="0"/>
              </a:spcBef>
            </a:pPr>
            <a:r>
              <a:rPr lang="en-US" sz="266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Most Sold Dish: Meatball Marinara</a:t>
            </a:r>
          </a:p>
          <a:p>
            <a:pPr algn="ctr">
              <a:lnSpc>
                <a:spcPts val="3724"/>
              </a:lnSpc>
              <a:spcBef>
                <a:spcPct val="0"/>
              </a:spcBef>
            </a:pPr>
            <a:r>
              <a:rPr lang="en-US" sz="266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· Jan 28 - 29, 2023 (Weekend Sales)</a:t>
            </a:r>
          </a:p>
          <a:p>
            <a:pPr algn="ctr">
              <a:lnSpc>
                <a:spcPts val="3724"/>
              </a:lnSpc>
              <a:spcBef>
                <a:spcPct val="0"/>
              </a:spcBef>
            </a:pPr>
            <a:r>
              <a:rPr lang="en-US" sz="266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Revenue: $1,168.31</a:t>
            </a:r>
          </a:p>
          <a:p>
            <a:pPr algn="ctr">
              <a:lnSpc>
                <a:spcPts val="3724"/>
              </a:lnSpc>
              <a:spcBef>
                <a:spcPct val="0"/>
              </a:spcBef>
            </a:pPr>
            <a:r>
              <a:rPr lang="en-US" sz="266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Total Orders: 109</a:t>
            </a:r>
          </a:p>
          <a:p>
            <a:pPr algn="ctr">
              <a:lnSpc>
                <a:spcPts val="3724"/>
              </a:lnSpc>
              <a:spcBef>
                <a:spcPct val="0"/>
              </a:spcBef>
            </a:pPr>
            <a:r>
              <a:rPr lang="en-US" sz="266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Average Items per Order: 2.12</a:t>
            </a:r>
          </a:p>
          <a:p>
            <a:pPr algn="ctr">
              <a:lnSpc>
                <a:spcPts val="3724"/>
              </a:lnSpc>
              <a:spcBef>
                <a:spcPct val="0"/>
              </a:spcBef>
            </a:pPr>
            <a:r>
              <a:rPr lang="en-US" sz="266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Most Sold Dish: Big Mac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3361924" y="253814"/>
            <a:ext cx="11028979" cy="10287000"/>
          </a:xfrm>
          <a:custGeom>
            <a:avLst/>
            <a:gdLst/>
            <a:ahLst/>
            <a:cxnLst/>
            <a:rect r="r" b="b" t="t" l="l"/>
            <a:pathLst>
              <a:path h="10287000" w="11028979">
                <a:moveTo>
                  <a:pt x="0" y="0"/>
                </a:moveTo>
                <a:lnTo>
                  <a:pt x="11028980" y="0"/>
                </a:lnTo>
                <a:lnTo>
                  <a:pt x="110289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4000"/>
            </a:blip>
            <a:stretch>
              <a:fillRect l="0" t="-28850" r="0" b="-9927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-508955" y="25214"/>
            <a:ext cx="13649813" cy="2045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62"/>
              </a:lnSpc>
            </a:pPr>
            <a:r>
              <a:rPr lang="en-US" sz="11973" spc="-526">
                <a:solidFill>
                  <a:srgbClr val="000000"/>
                </a:solidFill>
                <a:latin typeface="Le Petit Cochon"/>
                <a:ea typeface="Le Petit Cochon"/>
                <a:cs typeface="Le Petit Cochon"/>
                <a:sym typeface="Le Petit Cochon"/>
              </a:rPr>
              <a:t>EXECUTIVE SUMMARY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319412" y="7268711"/>
            <a:ext cx="947795" cy="1221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38"/>
              </a:lnSpc>
            </a:pPr>
            <a:r>
              <a:rPr lang="en-US" sz="6724" b="true">
                <a:solidFill>
                  <a:srgbClr val="EB5C1F"/>
                </a:solidFill>
                <a:latin typeface="Agrandir Bold"/>
                <a:ea typeface="Agrandir Bold"/>
                <a:cs typeface="Agrandir Bold"/>
                <a:sym typeface="Agrandir Bold"/>
              </a:rPr>
              <a:t>&gt;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1FA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59110" y="-302106"/>
            <a:ext cx="10589106" cy="10589106"/>
          </a:xfrm>
          <a:custGeom>
            <a:avLst/>
            <a:gdLst/>
            <a:ahLst/>
            <a:cxnLst/>
            <a:rect r="r" b="b" t="t" l="l"/>
            <a:pathLst>
              <a:path h="10589106" w="10589106">
                <a:moveTo>
                  <a:pt x="0" y="0"/>
                </a:moveTo>
                <a:lnTo>
                  <a:pt x="10589106" y="0"/>
                </a:lnTo>
                <a:lnTo>
                  <a:pt x="10589106" y="10589106"/>
                </a:lnTo>
                <a:lnTo>
                  <a:pt x="0" y="10589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05613" y="-151053"/>
            <a:ext cx="10379890" cy="10589106"/>
          </a:xfrm>
          <a:custGeom>
            <a:avLst/>
            <a:gdLst/>
            <a:ahLst/>
            <a:cxnLst/>
            <a:rect r="r" b="b" t="t" l="l"/>
            <a:pathLst>
              <a:path h="10589106" w="10379890">
                <a:moveTo>
                  <a:pt x="0" y="0"/>
                </a:moveTo>
                <a:lnTo>
                  <a:pt x="10379890" y="0"/>
                </a:lnTo>
                <a:lnTo>
                  <a:pt x="10379890" y="10589106"/>
                </a:lnTo>
                <a:lnTo>
                  <a:pt x="0" y="10589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015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333250" y="2276334"/>
            <a:ext cx="2199452" cy="219945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F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5367348" y="2646656"/>
            <a:ext cx="2546308" cy="2204208"/>
          </a:xfrm>
          <a:custGeom>
            <a:avLst/>
            <a:gdLst/>
            <a:ahLst/>
            <a:cxnLst/>
            <a:rect r="r" b="b" t="t" l="l"/>
            <a:pathLst>
              <a:path h="2204208" w="2546308">
                <a:moveTo>
                  <a:pt x="0" y="0"/>
                </a:moveTo>
                <a:lnTo>
                  <a:pt x="2546308" y="0"/>
                </a:lnTo>
                <a:lnTo>
                  <a:pt x="2546308" y="2204209"/>
                </a:lnTo>
                <a:lnTo>
                  <a:pt x="0" y="22042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145263" y="5143500"/>
            <a:ext cx="2199452" cy="219945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F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46839" y="5858490"/>
            <a:ext cx="2490325" cy="2132341"/>
          </a:xfrm>
          <a:custGeom>
            <a:avLst/>
            <a:gdLst/>
            <a:ahLst/>
            <a:cxnLst/>
            <a:rect r="r" b="b" t="t" l="l"/>
            <a:pathLst>
              <a:path h="2132341" w="2490325">
                <a:moveTo>
                  <a:pt x="0" y="0"/>
                </a:moveTo>
                <a:lnTo>
                  <a:pt x="2490326" y="0"/>
                </a:lnTo>
                <a:lnTo>
                  <a:pt x="2490326" y="2132341"/>
                </a:lnTo>
                <a:lnTo>
                  <a:pt x="0" y="21323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6229123" y="7342952"/>
            <a:ext cx="1128373" cy="112837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F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6319412" y="7268711"/>
            <a:ext cx="947795" cy="1221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38"/>
              </a:lnSpc>
            </a:pPr>
            <a:r>
              <a:rPr lang="en-US" sz="6724" b="true">
                <a:solidFill>
                  <a:srgbClr val="EB5C1F"/>
                </a:solidFill>
                <a:latin typeface="Agrandir Bold"/>
                <a:ea typeface="Agrandir Bold"/>
                <a:cs typeface="Agrandir Bold"/>
                <a:sym typeface="Agrandir Bold"/>
              </a:rPr>
              <a:t>&gt;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28586" y="1994870"/>
            <a:ext cx="14630828" cy="7858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7"/>
              </a:lnSpc>
              <a:spcBef>
                <a:spcPct val="0"/>
              </a:spcBef>
            </a:pPr>
            <a:r>
              <a:rPr lang="en-US" sz="2998" i="true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Here's a summary of the key insights from McDonald's sales dashboard</a:t>
            </a:r>
            <a:r>
              <a:rPr lang="en-US" sz="29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:-</a:t>
            </a:r>
          </a:p>
          <a:p>
            <a:pPr algn="ctr">
              <a:lnSpc>
                <a:spcPts val="4197"/>
              </a:lnSpc>
              <a:spcBef>
                <a:spcPct val="0"/>
              </a:spcBef>
            </a:pPr>
            <a:r>
              <a:rPr lang="en-US" b="true" sz="299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Sales Split: 51% Weekend, 49% Weekday</a:t>
            </a:r>
          </a:p>
          <a:p>
            <a:pPr algn="ctr">
              <a:lnSpc>
                <a:spcPts val="4197"/>
              </a:lnSpc>
              <a:spcBef>
                <a:spcPct val="0"/>
              </a:spcBef>
            </a:pPr>
            <a:r>
              <a:rPr lang="en-US" sz="29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·Feb 14, 2023 (Valentine’s Day)</a:t>
            </a:r>
          </a:p>
          <a:p>
            <a:pPr algn="ctr">
              <a:lnSpc>
                <a:spcPts val="4197"/>
              </a:lnSpc>
              <a:spcBef>
                <a:spcPct val="0"/>
              </a:spcBef>
            </a:pPr>
            <a:r>
              <a:rPr lang="en-US" sz="29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Revenue: $691.56</a:t>
            </a:r>
          </a:p>
          <a:p>
            <a:pPr algn="ctr">
              <a:lnSpc>
                <a:spcPts val="4197"/>
              </a:lnSpc>
              <a:spcBef>
                <a:spcPct val="0"/>
              </a:spcBef>
            </a:pPr>
            <a:r>
              <a:rPr lang="en-US" sz="29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Total Orders: 57</a:t>
            </a:r>
          </a:p>
          <a:p>
            <a:pPr algn="ctr">
              <a:lnSpc>
                <a:spcPts val="4197"/>
              </a:lnSpc>
              <a:spcBef>
                <a:spcPct val="0"/>
              </a:spcBef>
            </a:pPr>
            <a:r>
              <a:rPr lang="en-US" sz="29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Average Items per Order: 2.40</a:t>
            </a:r>
          </a:p>
          <a:p>
            <a:pPr algn="ctr">
              <a:lnSpc>
                <a:spcPts val="4197"/>
              </a:lnSpc>
              <a:spcBef>
                <a:spcPct val="0"/>
              </a:spcBef>
            </a:pPr>
            <a:r>
              <a:rPr lang="en-US" sz="29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Most Sold Dish: Big Mac</a:t>
            </a:r>
          </a:p>
          <a:p>
            <a:pPr algn="ctr">
              <a:lnSpc>
                <a:spcPts val="4197"/>
              </a:lnSpc>
              <a:spcBef>
                <a:spcPct val="0"/>
              </a:spcBef>
            </a:pPr>
            <a:r>
              <a:rPr lang="en-US" sz="29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All Periods Combined (January - March)</a:t>
            </a:r>
          </a:p>
          <a:p>
            <a:pPr algn="ctr">
              <a:lnSpc>
                <a:spcPts val="4197"/>
              </a:lnSpc>
              <a:spcBef>
                <a:spcPct val="0"/>
              </a:spcBef>
            </a:pPr>
            <a:r>
              <a:rPr lang="en-US" sz="29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Highest-selling Category: Burgers</a:t>
            </a:r>
          </a:p>
          <a:p>
            <a:pPr algn="ctr">
              <a:lnSpc>
                <a:spcPts val="4197"/>
              </a:lnSpc>
              <a:spcBef>
                <a:spcPct val="0"/>
              </a:spcBef>
            </a:pPr>
            <a:r>
              <a:rPr lang="en-US" sz="29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·Top 5 Best-Selling Dishes:Quarter Pounder with Cheese - $4,053.63</a:t>
            </a:r>
          </a:p>
          <a:p>
            <a:pPr algn="ctr">
              <a:lnSpc>
                <a:spcPts val="4197"/>
              </a:lnSpc>
              <a:spcBef>
                <a:spcPct val="0"/>
              </a:spcBef>
            </a:pPr>
            <a:r>
              <a:rPr lang="en-US" sz="29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Angus Third Pounder - $3,939.07</a:t>
            </a:r>
          </a:p>
          <a:p>
            <a:pPr algn="ctr">
              <a:lnSpc>
                <a:spcPts val="4197"/>
              </a:lnSpc>
              <a:spcBef>
                <a:spcPct val="0"/>
              </a:spcBef>
            </a:pPr>
            <a:r>
              <a:rPr lang="en-US" sz="29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Bulgogi Burger - $3,861.55</a:t>
            </a:r>
          </a:p>
          <a:p>
            <a:pPr algn="ctr">
              <a:lnSpc>
                <a:spcPts val="4197"/>
              </a:lnSpc>
              <a:spcBef>
                <a:spcPct val="0"/>
              </a:spcBef>
            </a:pPr>
            <a:r>
              <a:rPr lang="en-US" sz="29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Big Mac - $3,779.69</a:t>
            </a:r>
          </a:p>
          <a:p>
            <a:pPr algn="ctr">
              <a:lnSpc>
                <a:spcPts val="4197"/>
              </a:lnSpc>
              <a:spcBef>
                <a:spcPct val="0"/>
              </a:spcBef>
            </a:pPr>
            <a:r>
              <a:rPr lang="en-US" sz="29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Bacon Clubhouse Burger - $2,502.42</a:t>
            </a:r>
          </a:p>
          <a:p>
            <a:pPr algn="ctr">
              <a:lnSpc>
                <a:spcPts val="4197"/>
              </a:lnSpc>
              <a:spcBef>
                <a:spcPct val="0"/>
              </a:spcBef>
            </a:pP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5268436" y="-151053"/>
            <a:ext cx="7751128" cy="10438053"/>
          </a:xfrm>
          <a:custGeom>
            <a:avLst/>
            <a:gdLst/>
            <a:ahLst/>
            <a:cxnLst/>
            <a:rect r="r" b="b" t="t" l="l"/>
            <a:pathLst>
              <a:path h="10438053" w="7751128">
                <a:moveTo>
                  <a:pt x="0" y="0"/>
                </a:moveTo>
                <a:lnTo>
                  <a:pt x="7751128" y="0"/>
                </a:lnTo>
                <a:lnTo>
                  <a:pt x="7751128" y="10438053"/>
                </a:lnTo>
                <a:lnTo>
                  <a:pt x="0" y="104380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4000"/>
            </a:blip>
            <a:stretch>
              <a:fillRect l="-2017" t="0" r="-2017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-508955" y="25214"/>
            <a:ext cx="13649813" cy="2045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62"/>
              </a:lnSpc>
            </a:pPr>
            <a:r>
              <a:rPr lang="en-US" sz="11973" spc="-526">
                <a:solidFill>
                  <a:srgbClr val="000000"/>
                </a:solidFill>
                <a:latin typeface="Le Petit Cochon"/>
                <a:ea typeface="Le Petit Cochon"/>
                <a:cs typeface="Le Petit Cochon"/>
                <a:sym typeface="Le Petit Cochon"/>
              </a:rPr>
              <a:t>EXECUTIVE SUMMARY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DAGlVT4J6mY</dc:identifier>
  <dcterms:modified xsi:type="dcterms:W3CDTF">2011-08-01T06:04:30Z</dcterms:modified>
  <cp:revision>1</cp:revision>
</cp:coreProperties>
</file>